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4/17/24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Mat+12%3A36+&amp;version=NASB1995#fen-NASB1995-23526a" TargetMode="External"/><Relationship Id="rId2" Type="http://schemas.openxmlformats.org/officeDocument/2006/relationships/hyperlink" Target="https://www.biblegateway.com/passage/?search=Dan+7%3A9-10&amp;version=NASB1995#fen-NASB1995-21943a"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Mat+12%3A36+&amp;version=NASB1995#fen-NASB1995-23526b"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48A73-A70B-6B1F-2ACA-703265EB8027}"/>
              </a:ext>
            </a:extLst>
          </p:cNvPr>
          <p:cNvSpPr>
            <a:spLocks noGrp="1"/>
          </p:cNvSpPr>
          <p:nvPr>
            <p:ph type="ctrTitle"/>
          </p:nvPr>
        </p:nvSpPr>
        <p:spPr/>
        <p:txBody>
          <a:bodyPr/>
          <a:lstStyle/>
          <a:p>
            <a:r>
              <a:rPr lang="en-US" dirty="0"/>
              <a:t>The Great White Throne</a:t>
            </a:r>
          </a:p>
        </p:txBody>
      </p:sp>
      <p:sp>
        <p:nvSpPr>
          <p:cNvPr id="3" name="Subtitle 2">
            <a:extLst>
              <a:ext uri="{FF2B5EF4-FFF2-40B4-BE49-F238E27FC236}">
                <a16:creationId xmlns:a16="http://schemas.microsoft.com/office/drawing/2014/main" id="{ED223121-1B79-A8AF-10C6-D643A8229BAC}"/>
              </a:ext>
            </a:extLst>
          </p:cNvPr>
          <p:cNvSpPr>
            <a:spLocks noGrp="1"/>
          </p:cNvSpPr>
          <p:nvPr>
            <p:ph type="subTitle" idx="1"/>
          </p:nvPr>
        </p:nvSpPr>
        <p:spPr/>
        <p:txBody>
          <a:bodyPr/>
          <a:lstStyle/>
          <a:p>
            <a:r>
              <a:rPr lang="en-US" dirty="0"/>
              <a:t>The heavens and Earth Pass Away and Unbelievers are judged</a:t>
            </a:r>
          </a:p>
        </p:txBody>
      </p:sp>
    </p:spTree>
    <p:extLst>
      <p:ext uri="{BB962C8B-B14F-4D97-AF65-F5344CB8AC3E}">
        <p14:creationId xmlns:p14="http://schemas.microsoft.com/office/powerpoint/2010/main" val="1807459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50922C-0697-CDCA-DBF7-F299C24A8CB6}"/>
              </a:ext>
            </a:extLst>
          </p:cNvPr>
          <p:cNvSpPr txBox="1"/>
          <p:nvPr/>
        </p:nvSpPr>
        <p:spPr>
          <a:xfrm>
            <a:off x="346841" y="357352"/>
            <a:ext cx="11592911" cy="6186309"/>
          </a:xfrm>
          <a:prstGeom prst="rect">
            <a:avLst/>
          </a:prstGeom>
          <a:noFill/>
        </p:spPr>
        <p:txBody>
          <a:bodyPr wrap="square" rtlCol="0">
            <a:spAutoFit/>
          </a:bodyPr>
          <a:lstStyle/>
          <a:p>
            <a:r>
              <a:rPr lang="en-US" sz="3600" dirty="0"/>
              <a:t>Revelation 12:11-15</a:t>
            </a:r>
          </a:p>
          <a:p>
            <a:endParaRPr lang="en-US" sz="3000" dirty="0"/>
          </a:p>
          <a:p>
            <a:r>
              <a:rPr lang="en-US" sz="3000" i="1" dirty="0"/>
              <a:t>Then I saw a great white throne and Him who sat upon it, from whose presence earth and heaven fled away, and no place was found for them. 12 And I saw the dead, the great and the small, standing before the throne, and books were opened; and another book was opened, which is the book of life; and the dead were judged from the things which were written in the books, according to their deeds. 13 And the sea gave up the dead which were in it, and death and Hades gave up the dead which were in them; and they were judged, every one of them according to their deeds. 14 Then death and Hades were thrown into the lake of fire. This is the second death, the lake of fire. 15 And if anyone’s name was not found written in the book of life, he was thrown into the lake of fire.</a:t>
            </a:r>
          </a:p>
        </p:txBody>
      </p:sp>
    </p:spTree>
    <p:extLst>
      <p:ext uri="{BB962C8B-B14F-4D97-AF65-F5344CB8AC3E}">
        <p14:creationId xmlns:p14="http://schemas.microsoft.com/office/powerpoint/2010/main" val="242105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5279E6-DD8E-C7AB-AF6C-8E7E7209386E}"/>
              </a:ext>
            </a:extLst>
          </p:cNvPr>
          <p:cNvSpPr txBox="1"/>
          <p:nvPr/>
        </p:nvSpPr>
        <p:spPr>
          <a:xfrm>
            <a:off x="850557" y="4284852"/>
            <a:ext cx="10735603" cy="2246769"/>
          </a:xfrm>
          <a:prstGeom prst="rect">
            <a:avLst/>
          </a:prstGeom>
          <a:noFill/>
        </p:spPr>
        <p:txBody>
          <a:bodyPr wrap="square" rtlCol="0">
            <a:spAutoFit/>
          </a:bodyPr>
          <a:lstStyle/>
          <a:p>
            <a:pPr marL="342900" indent="-342900">
              <a:buAutoNum type="alphaUcPeriod"/>
            </a:pPr>
            <a:r>
              <a:rPr lang="en-US" sz="2000" dirty="0"/>
              <a:t>NT Saints are raptured. The Tribulation begins. Antichrist makes a covenant with Israel.</a:t>
            </a:r>
          </a:p>
          <a:p>
            <a:pPr marL="342900" indent="-342900">
              <a:buAutoNum type="alphaUcPeriod"/>
            </a:pPr>
            <a:r>
              <a:rPr lang="en-US" sz="2000" dirty="0"/>
              <a:t>Midpoint of Tribulation, Antichrist breaks the covenant with Israel. Temple sacrifice is abolished. </a:t>
            </a:r>
          </a:p>
          <a:p>
            <a:pPr marL="342900" indent="-342900">
              <a:buAutoNum type="alphaUcPeriod"/>
            </a:pPr>
            <a:r>
              <a:rPr lang="en-US" sz="2000" dirty="0"/>
              <a:t>Armageddon. Purging. The Great “Supper” of God. OT Saints Raptured (Dan12:1-2, 10-11)</a:t>
            </a:r>
          </a:p>
          <a:p>
            <a:pPr marL="342900" indent="-342900">
              <a:buAutoNum type="alphaUcPeriod"/>
            </a:pPr>
            <a:r>
              <a:rPr lang="en-US" sz="2000" dirty="0"/>
              <a:t>Christ brings blessing to earth and prepares the earth for the Millennial Kingdom (Dan 12:12-13).</a:t>
            </a:r>
          </a:p>
          <a:p>
            <a:pPr marL="342900" indent="-342900">
              <a:buAutoNum type="alphaUcPeriod"/>
            </a:pPr>
            <a:r>
              <a:rPr lang="en-US" sz="2000" dirty="0"/>
              <a:t>The Millennium begins. All the saints rule with Christ for 1,000 years (Rev 12:4).</a:t>
            </a:r>
          </a:p>
          <a:p>
            <a:pPr marL="342900" indent="-342900">
              <a:buAutoNum type="alphaUcPeriod"/>
            </a:pPr>
            <a:r>
              <a:rPr lang="en-US" sz="2000" dirty="0"/>
              <a:t>The “dead” are judged for their “works”. Possibly Millennium saints are also judged (Rev 12:5-6).</a:t>
            </a:r>
          </a:p>
          <a:p>
            <a:pPr marL="342900" indent="-342900">
              <a:buAutoNum type="alphaUcPeriod"/>
            </a:pPr>
            <a:r>
              <a:rPr lang="en-US" sz="2000" dirty="0"/>
              <a:t>New Heavens and New Earth are created. New Jerusalem descends from heaven (Rev 21:1-2).</a:t>
            </a:r>
          </a:p>
        </p:txBody>
      </p:sp>
      <p:pic>
        <p:nvPicPr>
          <p:cNvPr id="4" name="Picture 3">
            <a:extLst>
              <a:ext uri="{FF2B5EF4-FFF2-40B4-BE49-F238E27FC236}">
                <a16:creationId xmlns:a16="http://schemas.microsoft.com/office/drawing/2014/main" id="{CDA27A21-F123-99EF-8257-F575CA67F5C5}"/>
              </a:ext>
            </a:extLst>
          </p:cNvPr>
          <p:cNvPicPr>
            <a:picLocks noChangeAspect="1"/>
          </p:cNvPicPr>
          <p:nvPr/>
        </p:nvPicPr>
        <p:blipFill>
          <a:blip r:embed="rId2"/>
          <a:stretch>
            <a:fillRect/>
          </a:stretch>
        </p:blipFill>
        <p:spPr>
          <a:xfrm>
            <a:off x="850557" y="177851"/>
            <a:ext cx="10490886" cy="3951724"/>
          </a:xfrm>
          <a:prstGeom prst="rect">
            <a:avLst/>
          </a:prstGeom>
        </p:spPr>
      </p:pic>
    </p:spTree>
    <p:extLst>
      <p:ext uri="{BB962C8B-B14F-4D97-AF65-F5344CB8AC3E}">
        <p14:creationId xmlns:p14="http://schemas.microsoft.com/office/powerpoint/2010/main" val="236789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p:txBody>
          <a:bodyPr/>
          <a:lstStyle/>
          <a:p>
            <a:r>
              <a:rPr lang="en-US" b="1" dirty="0"/>
              <a:t>Bema Seat of Judgment</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p:txBody>
          <a:bodyPr>
            <a:normAutofit/>
          </a:bodyPr>
          <a:lstStyle/>
          <a:p>
            <a:r>
              <a:rPr lang="en-US" sz="3200" i="1" dirty="0"/>
              <a:t>2 Cor 5:9-10, Therefore we also have as our ambition, whether at home or absent, to be pleasing to Him. 10 For we must all appear before the judgment (bema) seat of Christ, so that each one may be recompensed for his deeds in the body, according to what he has done, whether good or bad. </a:t>
            </a:r>
          </a:p>
          <a:p>
            <a:r>
              <a:rPr lang="en-US" sz="3200" dirty="0"/>
              <a:t>What does “recompensed” mean?</a:t>
            </a:r>
          </a:p>
        </p:txBody>
      </p:sp>
    </p:spTree>
    <p:extLst>
      <p:ext uri="{BB962C8B-B14F-4D97-AF65-F5344CB8AC3E}">
        <p14:creationId xmlns:p14="http://schemas.microsoft.com/office/powerpoint/2010/main" val="273925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Bema Seat of Judgment</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1997676"/>
            <a:ext cx="11652422" cy="4324864"/>
          </a:xfrm>
        </p:spPr>
        <p:txBody>
          <a:bodyPr>
            <a:noAutofit/>
          </a:bodyPr>
          <a:lstStyle/>
          <a:p>
            <a:r>
              <a:rPr lang="en-US" sz="2600" b="1" dirty="0"/>
              <a:t>Are there different degrees of reward?</a:t>
            </a:r>
          </a:p>
          <a:p>
            <a:r>
              <a:rPr lang="en-US" sz="2600" i="1" dirty="0"/>
              <a:t>1 Cor 3:10-15, According to the grace of God which was given to me, like a wise master builder I laid a foundation, and another is building on it. </a:t>
            </a:r>
            <a:r>
              <a:rPr lang="en-US" sz="2600" i="1" u="sng" dirty="0"/>
              <a:t>But each man must be careful how he builds on it.</a:t>
            </a:r>
            <a:r>
              <a:rPr lang="en-US" sz="2600" i="1" dirty="0"/>
              <a:t> 11 For no man can lay a foundation other than the one which is laid, which is Jesus Christ. 12 Now if any man builds on the foundation with gold, silver, precious stones, wood, hay, straw, 13 each man’s work will become evident; for the day will show it because it is to be revealed with fire, and the fire itself will test the quality of each man’s work. 14 If any man’s work which he has built on it remains, he will receive a reward. 15 If any man’s work is burned up, he will suffer loss; but he himself will be saved, yet so as through fire.</a:t>
            </a:r>
          </a:p>
          <a:p>
            <a:endParaRPr lang="en-US" sz="2400" i="1" dirty="0"/>
          </a:p>
        </p:txBody>
      </p:sp>
    </p:spTree>
    <p:extLst>
      <p:ext uri="{BB962C8B-B14F-4D97-AF65-F5344CB8AC3E}">
        <p14:creationId xmlns:p14="http://schemas.microsoft.com/office/powerpoint/2010/main" val="138706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Great White Throne Judgment</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r>
              <a:rPr lang="en-US" sz="2600" b="1" dirty="0"/>
              <a:t>QUESTION: Are there different degrees of punishment?</a:t>
            </a:r>
          </a:p>
          <a:p>
            <a:endParaRPr lang="en-US" sz="2600" b="1" dirty="0"/>
          </a:p>
          <a:p>
            <a:r>
              <a:rPr lang="en-US" sz="2600" i="1" dirty="0"/>
              <a:t>Mat 10:15, Truly I say to you, it will be more tolerable for the land of Sodom and Gomorrah in the day of judgment than for that city.</a:t>
            </a:r>
          </a:p>
          <a:p>
            <a:r>
              <a:rPr lang="en-US" sz="2600" i="1" dirty="0"/>
              <a:t>Mar 12:40 40 who devour widows’ houses, and for appearance’s sake offer long prayers; these will receive greater condemnation.”</a:t>
            </a:r>
          </a:p>
          <a:p>
            <a:r>
              <a:rPr lang="en-US" sz="2600" i="1" dirty="0"/>
              <a:t>Rom 2:5, But because of your stubbornness and unrepentant heart you are storing up wrath for yourself in the day of wrath and revelation of the righteous judgment of God.</a:t>
            </a:r>
          </a:p>
          <a:p>
            <a:endParaRPr lang="en-US" sz="2600" b="1" dirty="0"/>
          </a:p>
        </p:txBody>
      </p:sp>
    </p:spTree>
    <p:extLst>
      <p:ext uri="{BB962C8B-B14F-4D97-AF65-F5344CB8AC3E}">
        <p14:creationId xmlns:p14="http://schemas.microsoft.com/office/powerpoint/2010/main" val="420954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Great White Throne Judgment</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600" b="1" dirty="0"/>
              <a:t>Who is on the throne?</a:t>
            </a:r>
          </a:p>
          <a:p>
            <a:pPr lvl="1"/>
            <a:r>
              <a:rPr lang="en-US" sz="2600" dirty="0"/>
              <a:t>The judge of all the earth, Who is he?</a:t>
            </a:r>
          </a:p>
          <a:p>
            <a:pPr lvl="1"/>
            <a:r>
              <a:rPr lang="en-US" sz="2600" i="1" dirty="0"/>
              <a:t>Act 7:30-31, Therefore having overlooked the times of ignorance, God is now declaring to men that all people everywhere should repent, 31 because He has fixed a day in which </a:t>
            </a:r>
            <a:r>
              <a:rPr lang="en-US" sz="2600" i="1" u="sng" dirty="0"/>
              <a:t>He will judge the world in righteousness through a Man whom He has appointed</a:t>
            </a:r>
            <a:r>
              <a:rPr lang="en-US" sz="2600" i="1" dirty="0"/>
              <a:t>, having furnished proof to all men by raising Him from the dead.”</a:t>
            </a:r>
            <a:endParaRPr lang="en-US" sz="2600" dirty="0"/>
          </a:p>
          <a:p>
            <a:pPr lvl="1"/>
            <a:r>
              <a:rPr lang="en-US" sz="2600" i="1" dirty="0"/>
              <a:t>2 Tim 4:1-2, I solemnly charge you in the presence of God and of Christ Jesus, who is to judge the living and the dead, and by His appearing and His kingdom: 2 preach the word</a:t>
            </a:r>
            <a:endParaRPr lang="en-US" sz="2600" dirty="0"/>
          </a:p>
          <a:p>
            <a:endParaRPr lang="en-US" sz="2600" b="1" dirty="0"/>
          </a:p>
        </p:txBody>
      </p:sp>
    </p:spTree>
    <p:extLst>
      <p:ext uri="{BB962C8B-B14F-4D97-AF65-F5344CB8AC3E}">
        <p14:creationId xmlns:p14="http://schemas.microsoft.com/office/powerpoint/2010/main" val="226512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THE UNCREATION OF THE UNIVERSE</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600" b="1" dirty="0"/>
              <a:t>QUESTION: Why does the entire universe need to be uncreated?</a:t>
            </a:r>
          </a:p>
          <a:p>
            <a:pPr lvl="0"/>
            <a:r>
              <a:rPr lang="en-US" sz="2600" b="1" dirty="0"/>
              <a:t>QUESTION: What would it mean for it to be uncreated?</a:t>
            </a:r>
          </a:p>
          <a:p>
            <a:pPr lvl="0"/>
            <a:r>
              <a:rPr lang="en-US" sz="2600" b="1" dirty="0"/>
              <a:t>QUESTION: What was here before the creation?</a:t>
            </a:r>
          </a:p>
          <a:p>
            <a:pPr lvl="0"/>
            <a:endParaRPr lang="en-US" sz="2600" i="1" dirty="0"/>
          </a:p>
          <a:p>
            <a:pPr lvl="0"/>
            <a:r>
              <a:rPr lang="en-US" sz="2600" i="1" dirty="0"/>
              <a:t>2 Pet 3:10, But the day of the Lord will come like a thief, in which the heavens will pass away with a roar and the elements will be destroyed with intense heat, and the earth and its works will be burned up.</a:t>
            </a:r>
          </a:p>
          <a:p>
            <a:pPr lvl="0"/>
            <a:endParaRPr lang="en-US" sz="2600" b="1" dirty="0"/>
          </a:p>
          <a:p>
            <a:endParaRPr lang="en-US" sz="2600" b="1" dirty="0"/>
          </a:p>
        </p:txBody>
      </p:sp>
    </p:spTree>
    <p:extLst>
      <p:ext uri="{BB962C8B-B14F-4D97-AF65-F5344CB8AC3E}">
        <p14:creationId xmlns:p14="http://schemas.microsoft.com/office/powerpoint/2010/main" val="43056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High School Physics lesson</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2"/>
            <a:r>
              <a:rPr lang="en-US" sz="2400" dirty="0"/>
              <a:t>Matter consists of “particles” in constant motion.</a:t>
            </a:r>
          </a:p>
          <a:p>
            <a:pPr lvl="3"/>
            <a:r>
              <a:rPr lang="en-US" sz="2400" dirty="0"/>
              <a:t>Motion is </a:t>
            </a:r>
            <a:r>
              <a:rPr lang="en-US" sz="2400" b="1" u="sng" dirty="0"/>
              <a:t>distance over time </a:t>
            </a:r>
            <a:r>
              <a:rPr lang="en-US" sz="2400" u="sng" dirty="0"/>
              <a:t>(miles per hour, feet per second)</a:t>
            </a:r>
            <a:endParaRPr lang="en-US" sz="2400" dirty="0"/>
          </a:p>
          <a:p>
            <a:pPr lvl="2"/>
            <a:r>
              <a:rPr lang="en-US" sz="2400" dirty="0"/>
              <a:t>What causes the particles to be in constant motion?</a:t>
            </a:r>
          </a:p>
          <a:p>
            <a:pPr lvl="3"/>
            <a:r>
              <a:rPr lang="en-US" sz="2400" b="1" dirty="0"/>
              <a:t>Energy</a:t>
            </a:r>
            <a:r>
              <a:rPr lang="en-US" sz="2400" dirty="0"/>
              <a:t>: the “capacity to apply </a:t>
            </a:r>
            <a:r>
              <a:rPr lang="en-US" sz="2400" b="1" dirty="0"/>
              <a:t>force</a:t>
            </a:r>
            <a:r>
              <a:rPr lang="en-US" sz="2400" dirty="0"/>
              <a:t>”</a:t>
            </a:r>
          </a:p>
          <a:p>
            <a:pPr lvl="3"/>
            <a:r>
              <a:rPr lang="en-US" sz="2400" dirty="0"/>
              <a:t>When force is applied, this is called </a:t>
            </a:r>
            <a:r>
              <a:rPr lang="en-US" sz="2400" b="1" dirty="0"/>
              <a:t>power</a:t>
            </a:r>
            <a:endParaRPr lang="en-US" sz="2400" dirty="0"/>
          </a:p>
          <a:p>
            <a:pPr lvl="3"/>
            <a:r>
              <a:rPr lang="en-US" sz="2400" dirty="0"/>
              <a:t>When power is expended over time this is called </a:t>
            </a:r>
            <a:r>
              <a:rPr lang="en-US" sz="2400" b="1" dirty="0"/>
              <a:t>work</a:t>
            </a:r>
            <a:endParaRPr lang="en-US" sz="2400" dirty="0"/>
          </a:p>
          <a:p>
            <a:pPr lvl="2"/>
            <a:r>
              <a:rPr lang="en-US" sz="2400" dirty="0"/>
              <a:t>Both energy and matter can behave as both waves and particles</a:t>
            </a:r>
          </a:p>
          <a:p>
            <a:pPr lvl="3"/>
            <a:r>
              <a:rPr lang="en-US" sz="2400" b="1" dirty="0"/>
              <a:t>wave equations</a:t>
            </a:r>
            <a:r>
              <a:rPr lang="en-US" sz="2400" dirty="0"/>
              <a:t> for </a:t>
            </a:r>
            <a:r>
              <a:rPr lang="en-US" sz="2400" u="sng" dirty="0"/>
              <a:t>matter</a:t>
            </a:r>
            <a:r>
              <a:rPr lang="en-US" sz="2400" dirty="0"/>
              <a:t> are known as de Broglie equations</a:t>
            </a:r>
          </a:p>
          <a:p>
            <a:pPr lvl="3"/>
            <a:r>
              <a:rPr lang="en-US" sz="2400" b="1" dirty="0"/>
              <a:t>particle equations</a:t>
            </a:r>
            <a:r>
              <a:rPr lang="en-US" sz="2400" dirty="0"/>
              <a:t> for </a:t>
            </a:r>
            <a:r>
              <a:rPr lang="en-US" sz="2400" u="sng" dirty="0"/>
              <a:t>energy</a:t>
            </a:r>
            <a:r>
              <a:rPr lang="en-US" sz="2400" dirty="0"/>
              <a:t> are known as Quantum equations</a:t>
            </a:r>
            <a:endParaRPr lang="en-US" sz="2400" b="1" dirty="0"/>
          </a:p>
        </p:txBody>
      </p:sp>
    </p:spTree>
    <p:extLst>
      <p:ext uri="{BB962C8B-B14F-4D97-AF65-F5344CB8AC3E}">
        <p14:creationId xmlns:p14="http://schemas.microsoft.com/office/powerpoint/2010/main" val="11536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Quantum Physics lesson</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1"/>
            <a:r>
              <a:rPr lang="en-US" sz="2400" dirty="0"/>
              <a:t>Both matter and energy demonstrate similar (interchangeable) characteristics</a:t>
            </a:r>
          </a:p>
          <a:p>
            <a:pPr lvl="2"/>
            <a:r>
              <a:rPr lang="en-US" sz="2400" dirty="0"/>
              <a:t>In many ways, matter can be considered “solidified energy”.</a:t>
            </a:r>
          </a:p>
          <a:p>
            <a:pPr lvl="3"/>
            <a:r>
              <a:rPr lang="en-US" sz="2400" dirty="0"/>
              <a:t>Albert Einstein said this:</a:t>
            </a:r>
            <a:r>
              <a:rPr lang="en-US" sz="2400" i="1" dirty="0"/>
              <a:t> “It followed from the special theory of relativity that mass and energy are both but different manifestations of the same thing — a somewhat unfamiliar conception for the average mind.”</a:t>
            </a:r>
            <a:endParaRPr lang="en-US" sz="2400" dirty="0"/>
          </a:p>
          <a:p>
            <a:pPr lvl="1"/>
            <a:r>
              <a:rPr lang="en-US" sz="2400" dirty="0"/>
              <a:t>Matter has four fundamental forces: Strong, Weak, Electromagnetic and Gravity</a:t>
            </a:r>
          </a:p>
          <a:p>
            <a:pPr lvl="2"/>
            <a:r>
              <a:rPr lang="en-US" sz="2400" b="1" u="sng" dirty="0"/>
              <a:t>Strong</a:t>
            </a:r>
            <a:r>
              <a:rPr lang="en-US" sz="2400" dirty="0"/>
              <a:t> force holds the atom together (no one can explain what it is) NUCLEAR</a:t>
            </a:r>
          </a:p>
          <a:p>
            <a:pPr lvl="2"/>
            <a:r>
              <a:rPr lang="en-US" sz="2400" b="1" u="sng" dirty="0"/>
              <a:t>Weak</a:t>
            </a:r>
            <a:r>
              <a:rPr lang="en-US" sz="2400" dirty="0"/>
              <a:t> force holds molecules together (atoms to atoms) CHEMICAL</a:t>
            </a:r>
          </a:p>
          <a:p>
            <a:pPr lvl="2"/>
            <a:r>
              <a:rPr lang="en-US" sz="2400" b="1" u="sng" dirty="0"/>
              <a:t>Electromagnetic</a:t>
            </a:r>
            <a:r>
              <a:rPr lang="en-US" sz="2400" dirty="0"/>
              <a:t> can either push or pull depending on charge</a:t>
            </a:r>
          </a:p>
          <a:p>
            <a:pPr lvl="2"/>
            <a:r>
              <a:rPr lang="en-US" sz="2400" b="1" u="sng" dirty="0"/>
              <a:t>Gravity</a:t>
            </a:r>
            <a:r>
              <a:rPr lang="en-US" sz="2400" dirty="0"/>
              <a:t>, the weakest force, causes masses to attract, but has infinite range </a:t>
            </a:r>
          </a:p>
        </p:txBody>
      </p:sp>
    </p:spTree>
    <p:extLst>
      <p:ext uri="{BB962C8B-B14F-4D97-AF65-F5344CB8AC3E}">
        <p14:creationId xmlns:p14="http://schemas.microsoft.com/office/powerpoint/2010/main" val="303558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Bible Physics Lesson</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1"/>
            <a:r>
              <a:rPr lang="en-US" sz="2800" dirty="0"/>
              <a:t>Scientists agree that all these forces (energies) inside matter are in </a:t>
            </a:r>
            <a:r>
              <a:rPr lang="en-US" sz="2800" b="1" i="1" dirty="0"/>
              <a:t>perfect</a:t>
            </a:r>
            <a:r>
              <a:rPr lang="en-US" sz="2800" dirty="0"/>
              <a:t> balance.</a:t>
            </a:r>
          </a:p>
          <a:p>
            <a:pPr lvl="2"/>
            <a:r>
              <a:rPr lang="en-US" sz="2800" dirty="0"/>
              <a:t>If any one of them were greater or smaller, matter would NOT exist.</a:t>
            </a:r>
          </a:p>
          <a:p>
            <a:pPr lvl="1"/>
            <a:r>
              <a:rPr lang="en-US" sz="2800" dirty="0"/>
              <a:t>We also know from the bible that the entire universe is held together by Jesus himself.</a:t>
            </a:r>
          </a:p>
          <a:p>
            <a:pPr lvl="2"/>
            <a:r>
              <a:rPr lang="en-US" sz="2800" i="1" dirty="0"/>
              <a:t>Col 1:15-17, He is the image of the invisible God, the firstborn of all creation. 16 For </a:t>
            </a:r>
            <a:r>
              <a:rPr lang="en-US" sz="2800" b="1" i="1" u="sng" dirty="0"/>
              <a:t>by Him all things were created</a:t>
            </a:r>
            <a:r>
              <a:rPr lang="en-US" sz="2800" i="1" dirty="0"/>
              <a:t>, both in the heavens and on earth, visible and invisible, whether thrones or dominions or rulers or authorities—all things have been created through Him and for Him. 17 He is before all things, and </a:t>
            </a:r>
            <a:r>
              <a:rPr lang="en-US" sz="2800" b="1" i="1" u="sng" dirty="0"/>
              <a:t>in Him all things hold together.</a:t>
            </a:r>
            <a:endParaRPr lang="en-US" sz="2800" dirty="0"/>
          </a:p>
        </p:txBody>
      </p:sp>
    </p:spTree>
    <p:extLst>
      <p:ext uri="{BB962C8B-B14F-4D97-AF65-F5344CB8AC3E}">
        <p14:creationId xmlns:p14="http://schemas.microsoft.com/office/powerpoint/2010/main" val="421178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0131425" cy="1456267"/>
          </a:xfrm>
        </p:spPr>
        <p:txBody>
          <a:bodyPr/>
          <a:lstStyle/>
          <a:p>
            <a:r>
              <a:rPr lang="en-US" b="1" dirty="0"/>
              <a:t>Einstein’s Theory of Special Relativity</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1"/>
            <a:r>
              <a:rPr lang="en-US" sz="2600" b="1" dirty="0"/>
              <a:t>E = mc</a:t>
            </a:r>
            <a:r>
              <a:rPr lang="en-US" sz="2600" b="1" baseline="30000" dirty="0"/>
              <a:t>2</a:t>
            </a:r>
            <a:r>
              <a:rPr lang="en-US" sz="2600" dirty="0"/>
              <a:t> 	m = 1 kilogram (2.2 pounds) of matter, c = 300,000,000 meters/second</a:t>
            </a:r>
          </a:p>
          <a:p>
            <a:pPr lvl="1"/>
            <a:r>
              <a:rPr lang="en-US" sz="2600" dirty="0"/>
              <a:t>E = (1)(300,000,000)</a:t>
            </a:r>
            <a:r>
              <a:rPr lang="en-US" sz="2600" baseline="30000" dirty="0"/>
              <a:t>2</a:t>
            </a:r>
            <a:endParaRPr lang="en-US" sz="2600" dirty="0"/>
          </a:p>
          <a:p>
            <a:pPr lvl="1"/>
            <a:r>
              <a:rPr lang="en-US" sz="2600" dirty="0"/>
              <a:t>E = 90,000,000,000,000,000 joules	(90 quadrillion joules, one joule is 1 watt)</a:t>
            </a:r>
          </a:p>
          <a:p>
            <a:pPr lvl="1"/>
            <a:r>
              <a:rPr lang="en-US" sz="2600" dirty="0"/>
              <a:t>E = 90,000,000,000 megawatts		(90 billion megawatts)</a:t>
            </a:r>
          </a:p>
          <a:p>
            <a:pPr lvl="1"/>
            <a:r>
              <a:rPr lang="en-US" sz="2600" dirty="0"/>
              <a:t>E = 90,000 million megawatts (the United States uses a million megawatts per second)</a:t>
            </a:r>
          </a:p>
          <a:p>
            <a:pPr lvl="1"/>
            <a:r>
              <a:rPr lang="en-US" sz="2600" b="1" dirty="0"/>
              <a:t>The energy bond up in 1 Kilogram of matter</a:t>
            </a:r>
            <a:r>
              <a:rPr lang="en-US" sz="2600" dirty="0"/>
              <a:t> will power the entire Unites States electrical grid for 90,000 seconds, or </a:t>
            </a:r>
            <a:r>
              <a:rPr lang="en-US" sz="2600" b="1" u="sng" dirty="0"/>
              <a:t>one full day</a:t>
            </a:r>
            <a:r>
              <a:rPr lang="en-US" sz="2600" dirty="0"/>
              <a:t>.</a:t>
            </a:r>
          </a:p>
        </p:txBody>
      </p:sp>
    </p:spTree>
    <p:extLst>
      <p:ext uri="{BB962C8B-B14F-4D97-AF65-F5344CB8AC3E}">
        <p14:creationId xmlns:p14="http://schemas.microsoft.com/office/powerpoint/2010/main" val="233242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lstStyle/>
          <a:p>
            <a:r>
              <a:rPr lang="en-US" b="1" dirty="0"/>
              <a:t>the earth and its works will be burned up</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800" dirty="0"/>
              <a:t>So how will the elements melt with intense heat?</a:t>
            </a:r>
          </a:p>
          <a:p>
            <a:pPr lvl="1"/>
            <a:r>
              <a:rPr lang="en-US" sz="2800" dirty="0"/>
              <a:t>The sense is all God has to do is remove his hand from the delicate balance of forces inside the atom and the creation will melt away (convert back into pure energy).</a:t>
            </a:r>
          </a:p>
          <a:p>
            <a:pPr lvl="1"/>
            <a:r>
              <a:rPr lang="en-US" sz="2800" dirty="0"/>
              <a:t>Another view is that because matter consists of particles in constant motion, all God has to do here is remove </a:t>
            </a:r>
            <a:r>
              <a:rPr lang="en-US" sz="2800" b="1" dirty="0"/>
              <a:t>time</a:t>
            </a:r>
            <a:r>
              <a:rPr lang="en-US" sz="2800" dirty="0"/>
              <a:t> from the creation. </a:t>
            </a:r>
          </a:p>
          <a:p>
            <a:pPr lvl="2"/>
            <a:r>
              <a:rPr lang="en-US" sz="2800" dirty="0"/>
              <a:t>If time is eliminated, there can be no motion</a:t>
            </a:r>
          </a:p>
          <a:p>
            <a:pPr lvl="2"/>
            <a:r>
              <a:rPr lang="en-US" sz="2800" dirty="0"/>
              <a:t>If motion ceases, then matter itself will cease to exist </a:t>
            </a:r>
          </a:p>
        </p:txBody>
      </p:sp>
    </p:spTree>
    <p:extLst>
      <p:ext uri="{BB962C8B-B14F-4D97-AF65-F5344CB8AC3E}">
        <p14:creationId xmlns:p14="http://schemas.microsoft.com/office/powerpoint/2010/main" val="26210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lstStyle/>
          <a:p>
            <a:r>
              <a:rPr lang="en-US" b="1" i="1" dirty="0"/>
              <a:t>And I saw the dead, the great and the small, standing before the throne</a:t>
            </a:r>
            <a:endParaRPr lang="en-US" sz="2400" dirty="0"/>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200" dirty="0"/>
              <a:t>When the earth and the universe melt away, they give up all the dead unbelievers from the beginning of time.</a:t>
            </a:r>
          </a:p>
          <a:p>
            <a:pPr lvl="0"/>
            <a:r>
              <a:rPr lang="en-US" sz="2200" dirty="0"/>
              <a:t>They’re given eternal bodies and are standing before the Great White Throne awaiting judgment.</a:t>
            </a:r>
          </a:p>
          <a:p>
            <a:pPr lvl="0"/>
            <a:r>
              <a:rPr lang="en-US" sz="2200" dirty="0"/>
              <a:t>QUESTION: What does “the great and small mean”?</a:t>
            </a:r>
          </a:p>
          <a:p>
            <a:pPr lvl="1"/>
            <a:r>
              <a:rPr lang="en-US" sz="2200" dirty="0"/>
              <a:t>Those considered important in human terms, standing right next to the insignificant</a:t>
            </a:r>
          </a:p>
          <a:p>
            <a:pPr lvl="0"/>
            <a:r>
              <a:rPr lang="en-US" sz="2200" dirty="0"/>
              <a:t>This is the “resurrection of judgment”</a:t>
            </a:r>
          </a:p>
          <a:p>
            <a:pPr lvl="1"/>
            <a:r>
              <a:rPr lang="en-US" sz="2200" i="1" dirty="0"/>
              <a:t>John 5:28-29, Do not marvel at this; for an hour is coming, in which all who are in the tombs will hear His voice, 29 and will come forth; </a:t>
            </a:r>
            <a:r>
              <a:rPr lang="en-US" sz="2200" b="1" i="1" dirty="0"/>
              <a:t>those who did the good deeds to a resurrection of life</a:t>
            </a:r>
            <a:r>
              <a:rPr lang="en-US" sz="2200" i="1" dirty="0"/>
              <a:t>, </a:t>
            </a:r>
            <a:r>
              <a:rPr lang="en-US" sz="2200" b="1" i="1" dirty="0"/>
              <a:t>those who committed the evil deeds to a </a:t>
            </a:r>
            <a:r>
              <a:rPr lang="en-US" sz="2200" b="1" i="1" u="sng" dirty="0"/>
              <a:t>resurrection of judgment</a:t>
            </a:r>
            <a:r>
              <a:rPr lang="en-US" sz="2200" i="1" dirty="0"/>
              <a:t>.</a:t>
            </a:r>
            <a:endParaRPr lang="en-US" sz="2200" dirty="0"/>
          </a:p>
          <a:p>
            <a:pPr lvl="1"/>
            <a:r>
              <a:rPr lang="en-US" sz="2200" i="1" dirty="0"/>
              <a:t>Dan 12:2, Many of those who sleep in the dust of the ground will awake, these to everlasting life, but the others to </a:t>
            </a:r>
            <a:r>
              <a:rPr lang="en-US" sz="2200" b="1" i="1" dirty="0"/>
              <a:t>disgrace and everlasting contempt</a:t>
            </a:r>
            <a:r>
              <a:rPr lang="en-US" sz="2200" i="1" dirty="0"/>
              <a:t>.</a:t>
            </a:r>
            <a:endParaRPr lang="en-US" sz="2200" dirty="0"/>
          </a:p>
        </p:txBody>
      </p:sp>
    </p:spTree>
    <p:extLst>
      <p:ext uri="{BB962C8B-B14F-4D97-AF65-F5344CB8AC3E}">
        <p14:creationId xmlns:p14="http://schemas.microsoft.com/office/powerpoint/2010/main" val="356960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rmAutofit fontScale="90000"/>
          </a:bodyPr>
          <a:lstStyle/>
          <a:p>
            <a:r>
              <a:rPr lang="en-US" b="1" i="1" dirty="0"/>
              <a:t>And the sea gave up the dead which were in it, and death and Hades gave up the dead which were in them</a:t>
            </a:r>
            <a:endParaRPr lang="en-US" sz="2400" dirty="0"/>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400" dirty="0"/>
              <a:t>The sense here is God has recovered “the dead” from all over the planet, no matter where they are.</a:t>
            </a:r>
          </a:p>
          <a:p>
            <a:pPr lvl="0"/>
            <a:r>
              <a:rPr lang="en-US" sz="2400" dirty="0"/>
              <a:t>Their souls have been in Hades, and their earthly bodies have been in “death” and the seas.</a:t>
            </a:r>
          </a:p>
          <a:p>
            <a:pPr lvl="0"/>
            <a:r>
              <a:rPr lang="en-US" sz="2400" dirty="0"/>
              <a:t>In order to be standing before the throne, they have been given eternal bodies</a:t>
            </a:r>
          </a:p>
          <a:p>
            <a:pPr lvl="1"/>
            <a:r>
              <a:rPr lang="en-US" sz="2400" i="1" dirty="0"/>
              <a:t>Rom 9:21-24 (NLT), God has the right to show his anger and his power, he is very patient with those on whom his anger falls, who are </a:t>
            </a:r>
            <a:r>
              <a:rPr lang="en-US" sz="2400" b="1" i="1" dirty="0"/>
              <a:t>destined for destruction</a:t>
            </a:r>
          </a:p>
          <a:p>
            <a:pPr lvl="2"/>
            <a:r>
              <a:rPr lang="en-US" sz="2400" dirty="0"/>
              <a:t>Destruction: perdition, loss, waste, ruin</a:t>
            </a:r>
          </a:p>
          <a:p>
            <a:pPr lvl="1"/>
            <a:r>
              <a:rPr lang="en-US" sz="2400" i="1" dirty="0"/>
              <a:t>Luke 16:22-24, Send Lazarus over here to dip the tip of his finger in water and cool my tongue. I am in anguish in these flames.’</a:t>
            </a:r>
            <a:endParaRPr lang="en-US" sz="2400" dirty="0"/>
          </a:p>
        </p:txBody>
      </p:sp>
    </p:spTree>
    <p:extLst>
      <p:ext uri="{BB962C8B-B14F-4D97-AF65-F5344CB8AC3E}">
        <p14:creationId xmlns:p14="http://schemas.microsoft.com/office/powerpoint/2010/main" val="242205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rmAutofit/>
          </a:bodyPr>
          <a:lstStyle/>
          <a:p>
            <a:r>
              <a:rPr lang="en-US" b="1" i="1" dirty="0"/>
              <a:t>The Books of deeds Are Opened</a:t>
            </a:r>
            <a:endParaRPr lang="en-US" sz="2400" dirty="0"/>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200" b="1" i="1" dirty="0"/>
              <a:t>and books were opened; and another book was opened, which is the book of life; and the dead were judged from the things which were written in the books, according to their deeds. 13 And the sea gave up the dead which were in it, and death and Hades gave up the dead which were in them; and they were judged, every one of them according to their deeds.</a:t>
            </a:r>
            <a:r>
              <a:rPr lang="en-US" sz="2200" dirty="0"/>
              <a:t> </a:t>
            </a:r>
          </a:p>
          <a:p>
            <a:pPr lvl="1"/>
            <a:r>
              <a:rPr lang="en-US" sz="2200" i="1" dirty="0"/>
              <a:t>Dan 7:9-10 </a:t>
            </a:r>
            <a:r>
              <a:rPr lang="en-US" sz="2200" b="1" i="1" baseline="30000" dirty="0"/>
              <a:t>9</a:t>
            </a:r>
            <a:r>
              <a:rPr lang="en-US" sz="2200" i="1" dirty="0"/>
              <a:t>“I kept looking Until thrones were set up, And the Ancient of Days took His seat; His vesture was like white snow And the hair of His head like pure wool. His throne was </a:t>
            </a:r>
            <a:r>
              <a:rPr lang="en-US" sz="2200" i="1" baseline="30000" dirty="0"/>
              <a:t>[</a:t>
            </a:r>
            <a:r>
              <a:rPr lang="en-US" sz="2200" i="1" u="sng" baseline="30000" dirty="0">
                <a:hlinkClick r:id="rId2" tooltip="See footnote a"/>
              </a:rPr>
              <a:t>a</a:t>
            </a:r>
            <a:r>
              <a:rPr lang="en-US" sz="2200" i="1" baseline="30000" dirty="0"/>
              <a:t>]</a:t>
            </a:r>
            <a:r>
              <a:rPr lang="en-US" sz="2200" i="1" dirty="0"/>
              <a:t>ablaze with flames, Its wheels were a burning fire.</a:t>
            </a:r>
            <a:r>
              <a:rPr lang="en-US" sz="2200" b="1" i="1" baseline="30000" dirty="0"/>
              <a:t>10 </a:t>
            </a:r>
            <a:r>
              <a:rPr lang="en-US" sz="2200" i="1" dirty="0"/>
              <a:t>“A river of fire was flowing And coming out from before Him; Thousands upon thousands were attending Him, And myriads upon myriads were standing before Him; The court sat, And the books were opened.</a:t>
            </a:r>
            <a:endParaRPr lang="en-US" sz="2200" dirty="0"/>
          </a:p>
          <a:p>
            <a:pPr lvl="1"/>
            <a:r>
              <a:rPr lang="en-US" sz="2200" i="1" dirty="0"/>
              <a:t>Mat 12:36 </a:t>
            </a:r>
            <a:r>
              <a:rPr lang="en-US" sz="2200" b="1" i="1" baseline="30000" dirty="0"/>
              <a:t>36 </a:t>
            </a:r>
            <a:r>
              <a:rPr lang="en-US" sz="2200" i="1" dirty="0"/>
              <a:t>But I tell you that every </a:t>
            </a:r>
            <a:r>
              <a:rPr lang="en-US" sz="2200" i="1" baseline="30000" dirty="0"/>
              <a:t>[</a:t>
            </a:r>
            <a:r>
              <a:rPr lang="en-US" sz="2200" i="1" u="sng" baseline="30000" dirty="0">
                <a:hlinkClick r:id="rId3" tooltip="See footnote a"/>
              </a:rPr>
              <a:t>a</a:t>
            </a:r>
            <a:r>
              <a:rPr lang="en-US" sz="2200" i="1" baseline="30000" dirty="0"/>
              <a:t>]</a:t>
            </a:r>
            <a:r>
              <a:rPr lang="en-US" sz="2200" i="1" dirty="0"/>
              <a:t>careless word that people </a:t>
            </a:r>
            <a:r>
              <a:rPr lang="en-US" sz="2200" i="1" baseline="30000" dirty="0"/>
              <a:t>[</a:t>
            </a:r>
            <a:r>
              <a:rPr lang="en-US" sz="2200" i="1" u="sng" baseline="30000" dirty="0">
                <a:hlinkClick r:id="rId4" tooltip="See footnote b"/>
              </a:rPr>
              <a:t>b</a:t>
            </a:r>
            <a:r>
              <a:rPr lang="en-US" sz="2200" i="1" baseline="30000" dirty="0"/>
              <a:t>]</a:t>
            </a:r>
            <a:r>
              <a:rPr lang="en-US" sz="2200" i="1" dirty="0"/>
              <a:t>speak, they shall give an accounting for it in the day of judgment.</a:t>
            </a:r>
            <a:endParaRPr lang="en-US" sz="2200" dirty="0"/>
          </a:p>
          <a:p>
            <a:pPr lvl="0"/>
            <a:endParaRPr lang="en-US" sz="2200" dirty="0"/>
          </a:p>
        </p:txBody>
      </p:sp>
    </p:spTree>
    <p:extLst>
      <p:ext uri="{BB962C8B-B14F-4D97-AF65-F5344CB8AC3E}">
        <p14:creationId xmlns:p14="http://schemas.microsoft.com/office/powerpoint/2010/main" val="338921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rmAutofit/>
          </a:bodyPr>
          <a:lstStyle/>
          <a:p>
            <a:r>
              <a:rPr lang="en-US" b="1" i="1" dirty="0"/>
              <a:t>The Book of Life is Opened</a:t>
            </a:r>
            <a:endParaRPr lang="en-US" sz="2400" dirty="0"/>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3200" dirty="0"/>
              <a:t>The Book of Life</a:t>
            </a:r>
          </a:p>
          <a:p>
            <a:pPr lvl="1"/>
            <a:r>
              <a:rPr lang="en-US" sz="3200" dirty="0"/>
              <a:t>Similar to the registry of citizens kept by ancient cities</a:t>
            </a:r>
          </a:p>
          <a:p>
            <a:pPr lvl="1"/>
            <a:r>
              <a:rPr lang="en-US" sz="3200" i="1" dirty="0"/>
              <a:t>Phil 3:20 </a:t>
            </a:r>
            <a:r>
              <a:rPr lang="en-US" sz="3200" b="1" i="1" baseline="30000" dirty="0"/>
              <a:t> </a:t>
            </a:r>
            <a:r>
              <a:rPr lang="en-US" sz="3200" i="1" dirty="0"/>
              <a:t>For our citizenship is in heaven, from which also we eagerly wait for a Savior, the Lord Jesus Christ</a:t>
            </a:r>
            <a:endParaRPr lang="en-US" sz="3200" dirty="0"/>
          </a:p>
          <a:p>
            <a:pPr lvl="1"/>
            <a:r>
              <a:rPr lang="en-US" sz="3200" i="1" dirty="0"/>
              <a:t>Dan 12:1 at that time your people, everyone who is found written in the book, will be rescued.</a:t>
            </a:r>
            <a:endParaRPr lang="en-US" sz="3200" dirty="0"/>
          </a:p>
        </p:txBody>
      </p:sp>
    </p:spTree>
    <p:extLst>
      <p:ext uri="{BB962C8B-B14F-4D97-AF65-F5344CB8AC3E}">
        <p14:creationId xmlns:p14="http://schemas.microsoft.com/office/powerpoint/2010/main" val="38978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rmAutofit/>
          </a:bodyPr>
          <a:lstStyle/>
          <a:p>
            <a:r>
              <a:rPr lang="en-US" b="1" i="1" dirty="0"/>
              <a:t>How are the dead judged?</a:t>
            </a:r>
            <a:endParaRPr lang="en-US" sz="2400" dirty="0"/>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2183027"/>
            <a:ext cx="11652422" cy="4324864"/>
          </a:xfrm>
        </p:spPr>
        <p:txBody>
          <a:bodyPr>
            <a:noAutofit/>
          </a:bodyPr>
          <a:lstStyle/>
          <a:p>
            <a:pPr lvl="0"/>
            <a:r>
              <a:rPr lang="en-US" sz="2400" dirty="0"/>
              <a:t>82 percent of Americans believe in an afterlife that includes both heaven and hell, but only 4 percent of those people believe that they will go to hell. (James Patterson and Peter Kim, </a:t>
            </a:r>
            <a:r>
              <a:rPr lang="en-US" sz="2400" i="1" dirty="0"/>
              <a:t>The Day America Told the Truth</a:t>
            </a:r>
            <a:r>
              <a:rPr lang="en-US" sz="2400" dirty="0"/>
              <a:t> (New York: Prentiss Hall Press, 1991), p. 204.)</a:t>
            </a:r>
          </a:p>
          <a:p>
            <a:pPr lvl="0"/>
            <a:r>
              <a:rPr lang="en-US" sz="2400" dirty="0"/>
              <a:t>The problem is God’s standard requires absolute perfection.</a:t>
            </a:r>
          </a:p>
          <a:p>
            <a:pPr lvl="1"/>
            <a:r>
              <a:rPr lang="en-US" sz="2400" i="1" dirty="0" err="1"/>
              <a:t>Psa</a:t>
            </a:r>
            <a:r>
              <a:rPr lang="en-US" sz="2400" i="1" dirty="0"/>
              <a:t> 53:1-3, There is no one who does good, not even one. (quoted in Rom 3:10)</a:t>
            </a:r>
            <a:endParaRPr lang="en-US" sz="2400" dirty="0"/>
          </a:p>
          <a:p>
            <a:pPr lvl="1"/>
            <a:r>
              <a:rPr lang="en-US" sz="2400" i="1" dirty="0"/>
              <a:t>Mat 5:48 NLT, But you are to be perfect, even as your Father in heaven is perfect.</a:t>
            </a:r>
            <a:endParaRPr lang="en-US" sz="2400" dirty="0"/>
          </a:p>
          <a:p>
            <a:pPr lvl="1"/>
            <a:r>
              <a:rPr lang="en-US" sz="2400" i="1" dirty="0"/>
              <a:t>Rom 3:23, for all have sinned and fall short of the glory of God</a:t>
            </a:r>
            <a:endParaRPr lang="en-US" sz="2400" dirty="0"/>
          </a:p>
          <a:p>
            <a:pPr lvl="1"/>
            <a:r>
              <a:rPr lang="en-US" sz="2400" i="1" dirty="0"/>
              <a:t>James 2:10 NLT, For the person who keeps all of the laws </a:t>
            </a:r>
            <a:r>
              <a:rPr lang="en-US" sz="2400" i="1" u="sng" dirty="0"/>
              <a:t>except one</a:t>
            </a:r>
            <a:r>
              <a:rPr lang="en-US" sz="2400" i="1" dirty="0"/>
              <a:t> is as guilty as a person who has broken all of God’s laws.</a:t>
            </a:r>
            <a:endParaRPr lang="en-US" sz="2400" dirty="0"/>
          </a:p>
        </p:txBody>
      </p:sp>
    </p:spTree>
    <p:extLst>
      <p:ext uri="{BB962C8B-B14F-4D97-AF65-F5344CB8AC3E}">
        <p14:creationId xmlns:p14="http://schemas.microsoft.com/office/powerpoint/2010/main" val="72755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rmAutofit/>
          </a:bodyPr>
          <a:lstStyle/>
          <a:p>
            <a:r>
              <a:rPr lang="en-US" dirty="0"/>
              <a:t>Good deeds?</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269789" y="1997676"/>
            <a:ext cx="11652422" cy="4324864"/>
          </a:xfrm>
        </p:spPr>
        <p:txBody>
          <a:bodyPr>
            <a:noAutofit/>
          </a:bodyPr>
          <a:lstStyle/>
          <a:p>
            <a:pPr lvl="1"/>
            <a:r>
              <a:rPr lang="en-US" sz="2400" dirty="0"/>
              <a:t>What are the chances our good deeds can get us into heaven?</a:t>
            </a:r>
          </a:p>
          <a:p>
            <a:pPr lvl="1"/>
            <a:r>
              <a:rPr lang="en-US" sz="2400" dirty="0"/>
              <a:t>But the dead </a:t>
            </a:r>
            <a:r>
              <a:rPr lang="en-US" sz="2400" b="1" u="sng" dirty="0"/>
              <a:t>want to be judged</a:t>
            </a:r>
            <a:r>
              <a:rPr lang="en-US" sz="2400" dirty="0"/>
              <a:t> by their deeds, despite God’s free provision!</a:t>
            </a:r>
          </a:p>
          <a:p>
            <a:pPr lvl="2"/>
            <a:r>
              <a:rPr lang="en-US" sz="2400" dirty="0"/>
              <a:t>To them that’s preferable to being accountable to God’s moral standard</a:t>
            </a:r>
          </a:p>
          <a:p>
            <a:pPr lvl="2"/>
            <a:r>
              <a:rPr lang="en-US" sz="2400" dirty="0"/>
              <a:t>What’s the error here?</a:t>
            </a:r>
          </a:p>
          <a:p>
            <a:pPr lvl="3"/>
            <a:r>
              <a:rPr lang="en-US" sz="2400" dirty="0"/>
              <a:t>Comparing ourselves with others!</a:t>
            </a:r>
          </a:p>
          <a:p>
            <a:pPr lvl="3"/>
            <a:r>
              <a:rPr lang="en-US" sz="2400" i="1" dirty="0"/>
              <a:t>2 Cor 10:12, 18, For we are not bold to class or compare ourselves with some of those who commend themselves; but when they measure themselves by themselves and compare themselves with themselves, they are without understanding. 18 For it is not he who commends himself that is approved, but he whom the Lord commends.</a:t>
            </a:r>
            <a:endParaRPr lang="en-US" sz="2400" dirty="0"/>
          </a:p>
          <a:p>
            <a:pPr lvl="3"/>
            <a:r>
              <a:rPr lang="en-US" sz="2400" dirty="0"/>
              <a:t>QUESTION: Who shall we measure ourselves by?</a:t>
            </a:r>
          </a:p>
        </p:txBody>
      </p:sp>
    </p:spTree>
    <p:extLst>
      <p:ext uri="{BB962C8B-B14F-4D97-AF65-F5344CB8AC3E}">
        <p14:creationId xmlns:p14="http://schemas.microsoft.com/office/powerpoint/2010/main" val="24223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Autofit/>
          </a:bodyPr>
          <a:lstStyle/>
          <a:p>
            <a:r>
              <a:rPr lang="en-US" sz="2800" i="1" dirty="0"/>
              <a:t>14 Then death and Hades were thrown into the lake of fire. This is the second death, the lake of fire. 15 And if anyone’s name was not found written in the book of life, he was thrown into the lake of fire.</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591065" y="2318952"/>
            <a:ext cx="11135497" cy="4324864"/>
          </a:xfrm>
        </p:spPr>
        <p:txBody>
          <a:bodyPr>
            <a:noAutofit/>
          </a:bodyPr>
          <a:lstStyle/>
          <a:p>
            <a:pPr lvl="0"/>
            <a:r>
              <a:rPr lang="en-US" sz="2400" dirty="0"/>
              <a:t>The place has already been prepared and made ready!</a:t>
            </a:r>
          </a:p>
          <a:p>
            <a:pPr lvl="1"/>
            <a:r>
              <a:rPr lang="en-US" sz="2400" i="1" dirty="0"/>
              <a:t>Mat 25:41, “Then He will also say to those on His left, ‘Depart from Me, accursed ones, into the eternal fire </a:t>
            </a:r>
            <a:r>
              <a:rPr lang="en-US" sz="2400" i="1" u="sng" dirty="0"/>
              <a:t>which has been prepared </a:t>
            </a:r>
            <a:r>
              <a:rPr lang="en-US" sz="2400" i="1" dirty="0"/>
              <a:t>for the devil and his angels;</a:t>
            </a:r>
            <a:endParaRPr lang="en-US" sz="2400" dirty="0"/>
          </a:p>
          <a:p>
            <a:pPr lvl="0"/>
            <a:r>
              <a:rPr lang="en-US" sz="2400" dirty="0"/>
              <a:t>Who were the first two occupants? </a:t>
            </a:r>
          </a:p>
          <a:p>
            <a:pPr lvl="0"/>
            <a:r>
              <a:rPr lang="en-US" sz="2400" dirty="0"/>
              <a:t>When were they thrown in there? </a:t>
            </a:r>
          </a:p>
          <a:p>
            <a:pPr lvl="0"/>
            <a:r>
              <a:rPr lang="en-US" sz="2400" dirty="0"/>
              <a:t>Who was also recently thrown in there?</a:t>
            </a:r>
          </a:p>
          <a:p>
            <a:pPr lvl="0"/>
            <a:r>
              <a:rPr lang="en-US" sz="2400" dirty="0"/>
              <a:t>Now, all the “dead” from all ages on planet earth are thrown in there with them.</a:t>
            </a:r>
          </a:p>
          <a:p>
            <a:pPr lvl="0"/>
            <a:r>
              <a:rPr lang="en-US" sz="2400" dirty="0"/>
              <a:t>Notice the word “thrown”</a:t>
            </a:r>
          </a:p>
          <a:p>
            <a:pPr lvl="1"/>
            <a:r>
              <a:rPr lang="en-US" sz="2400" dirty="0"/>
              <a:t>When do we “place” things somewhere?</a:t>
            </a:r>
          </a:p>
          <a:p>
            <a:pPr lvl="1"/>
            <a:r>
              <a:rPr lang="en-US" sz="2400" dirty="0"/>
              <a:t>When do we “throw” things somewhere?</a:t>
            </a:r>
          </a:p>
        </p:txBody>
      </p:sp>
    </p:spTree>
    <p:extLst>
      <p:ext uri="{BB962C8B-B14F-4D97-AF65-F5344CB8AC3E}">
        <p14:creationId xmlns:p14="http://schemas.microsoft.com/office/powerpoint/2010/main" val="422082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Autofit/>
          </a:bodyPr>
          <a:lstStyle/>
          <a:p>
            <a:r>
              <a:rPr lang="en-US" dirty="0"/>
              <a:t>IS your name written in the book of life?</a:t>
            </a:r>
          </a:p>
        </p:txBody>
      </p:sp>
      <p:sp>
        <p:nvSpPr>
          <p:cNvPr id="3" name="Content Placeholder 2">
            <a:extLst>
              <a:ext uri="{FF2B5EF4-FFF2-40B4-BE49-F238E27FC236}">
                <a16:creationId xmlns:a16="http://schemas.microsoft.com/office/drawing/2014/main" id="{6BFEA5C3-9E07-8C73-A0C3-99DA758CE527}"/>
              </a:ext>
            </a:extLst>
          </p:cNvPr>
          <p:cNvSpPr>
            <a:spLocks noGrp="1"/>
          </p:cNvSpPr>
          <p:nvPr>
            <p:ph idx="1"/>
          </p:nvPr>
        </p:nvSpPr>
        <p:spPr>
          <a:xfrm>
            <a:off x="308919" y="2183027"/>
            <a:ext cx="11848070" cy="4324864"/>
          </a:xfrm>
        </p:spPr>
        <p:txBody>
          <a:bodyPr>
            <a:noAutofit/>
          </a:bodyPr>
          <a:lstStyle/>
          <a:p>
            <a:pPr lvl="0"/>
            <a:r>
              <a:rPr lang="en-US" sz="2400" dirty="0"/>
              <a:t>“Book of Life”</a:t>
            </a:r>
          </a:p>
          <a:p>
            <a:pPr lvl="1"/>
            <a:r>
              <a:rPr lang="en-US" sz="2400" dirty="0"/>
              <a:t>This exact phrase occurs 8 times in the entire bible: Psalms and Philippians once each.</a:t>
            </a:r>
          </a:p>
          <a:p>
            <a:pPr lvl="1"/>
            <a:r>
              <a:rPr lang="en-US" sz="2400" dirty="0"/>
              <a:t>The other 6 in Revelation</a:t>
            </a:r>
          </a:p>
          <a:p>
            <a:pPr lvl="0"/>
            <a:r>
              <a:rPr lang="en-US" sz="2400" dirty="0"/>
              <a:t>“In your book”</a:t>
            </a:r>
          </a:p>
          <a:p>
            <a:pPr lvl="1"/>
            <a:r>
              <a:rPr lang="en-US" sz="2400" dirty="0"/>
              <a:t>This exact phrase occurs twice in Psalms</a:t>
            </a:r>
          </a:p>
          <a:p>
            <a:pPr lvl="2"/>
            <a:r>
              <a:rPr lang="en-US" sz="2400" i="1" dirty="0" err="1"/>
              <a:t>Psa</a:t>
            </a:r>
            <a:r>
              <a:rPr lang="en-US" sz="2400" i="1" dirty="0"/>
              <a:t> 139:16, And in Your book were all written the days that were ordained for me,</a:t>
            </a:r>
            <a:endParaRPr lang="en-US" sz="2400" dirty="0"/>
          </a:p>
          <a:p>
            <a:pPr lvl="0"/>
            <a:r>
              <a:rPr lang="en-US" sz="2400" dirty="0"/>
              <a:t>“blot” with “book” four times</a:t>
            </a:r>
          </a:p>
          <a:p>
            <a:pPr lvl="1"/>
            <a:r>
              <a:rPr lang="en-US" sz="2400" dirty="0"/>
              <a:t>Some claim these verses imply that a name can be erased. This is not true.</a:t>
            </a:r>
          </a:p>
          <a:p>
            <a:pPr lvl="2"/>
            <a:r>
              <a:rPr lang="en-US" sz="2400" i="1" dirty="0"/>
              <a:t>See Rev 3:5, “I will not erase his name from the book of life”</a:t>
            </a:r>
            <a:endParaRPr lang="en-US" sz="2400" dirty="0"/>
          </a:p>
          <a:p>
            <a:pPr lvl="0"/>
            <a:r>
              <a:rPr lang="en-US" sz="2400" b="1" dirty="0"/>
              <a:t>Bottom line: If you have put your trust in Jesus for your salvation, your name is in there!</a:t>
            </a:r>
            <a:endParaRPr lang="en-US" sz="2400" dirty="0"/>
          </a:p>
        </p:txBody>
      </p:sp>
    </p:spTree>
    <p:extLst>
      <p:ext uri="{BB962C8B-B14F-4D97-AF65-F5344CB8AC3E}">
        <p14:creationId xmlns:p14="http://schemas.microsoft.com/office/powerpoint/2010/main" val="421882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C7CD-1AA8-3ADF-E167-5E52B43B811B}"/>
              </a:ext>
            </a:extLst>
          </p:cNvPr>
          <p:cNvSpPr>
            <a:spLocks noGrp="1"/>
          </p:cNvSpPr>
          <p:nvPr>
            <p:ph type="title"/>
          </p:nvPr>
        </p:nvSpPr>
        <p:spPr>
          <a:xfrm>
            <a:off x="308919" y="535460"/>
            <a:ext cx="11417643" cy="1456267"/>
          </a:xfrm>
        </p:spPr>
        <p:txBody>
          <a:bodyPr>
            <a:noAutofit/>
          </a:bodyPr>
          <a:lstStyle/>
          <a:p>
            <a:r>
              <a:rPr lang="en-US" dirty="0"/>
              <a:t>Next and Final Session – Heaven – The eternal State</a:t>
            </a:r>
          </a:p>
        </p:txBody>
      </p:sp>
      <p:pic>
        <p:nvPicPr>
          <p:cNvPr id="7" name="Picture 6" descr="A cube with a reflection of the sky&#10;&#10;Description automatically generated">
            <a:extLst>
              <a:ext uri="{FF2B5EF4-FFF2-40B4-BE49-F238E27FC236}">
                <a16:creationId xmlns:a16="http://schemas.microsoft.com/office/drawing/2014/main" id="{6F79973B-4A2F-5BB3-6CF2-BB2068B943BA}"/>
              </a:ext>
            </a:extLst>
          </p:cNvPr>
          <p:cNvPicPr>
            <a:picLocks noChangeAspect="1"/>
          </p:cNvPicPr>
          <p:nvPr/>
        </p:nvPicPr>
        <p:blipFill>
          <a:blip r:embed="rId2"/>
          <a:stretch>
            <a:fillRect/>
          </a:stretch>
        </p:blipFill>
        <p:spPr>
          <a:xfrm>
            <a:off x="1830173" y="1762355"/>
            <a:ext cx="8531654" cy="4799055"/>
          </a:xfrm>
          <a:prstGeom prst="rect">
            <a:avLst/>
          </a:prstGeom>
        </p:spPr>
      </p:pic>
    </p:spTree>
    <p:extLst>
      <p:ext uri="{BB962C8B-B14F-4D97-AF65-F5344CB8AC3E}">
        <p14:creationId xmlns:p14="http://schemas.microsoft.com/office/powerpoint/2010/main" val="1221085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67</TotalTime>
  <Words>2619</Words>
  <Application>Microsoft Macintosh PowerPoint</Application>
  <PresentationFormat>Widescreen</PresentationFormat>
  <Paragraphs>133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Celestial</vt:lpstr>
      <vt:lpstr>The Great White Throne</vt:lpstr>
      <vt:lpstr>PowerPoint Presentation</vt:lpstr>
      <vt:lpstr>PowerPoint Presentation</vt:lpstr>
      <vt:lpstr>Bema Seat of Judgment</vt:lpstr>
      <vt:lpstr>Bema Seat of Judgment</vt:lpstr>
      <vt:lpstr>Great White Throne Judgment</vt:lpstr>
      <vt:lpstr>Great White Throne Judgment</vt:lpstr>
      <vt:lpstr>THE UNCREATION OF THE UNIVERSE</vt:lpstr>
      <vt:lpstr>High School Physics lesson</vt:lpstr>
      <vt:lpstr>Quantum Physics lesson</vt:lpstr>
      <vt:lpstr>Bible Physics Lesson</vt:lpstr>
      <vt:lpstr>Einstein’s Theory of Special Relativity</vt:lpstr>
      <vt:lpstr>the earth and its works will be burned up</vt:lpstr>
      <vt:lpstr>And I saw the dead, the great and the small, standing before the throne</vt:lpstr>
      <vt:lpstr>And the sea gave up the dead which were in it, and death and Hades gave up the dead which were in them</vt:lpstr>
      <vt:lpstr>The Books of deeds Are Opened</vt:lpstr>
      <vt:lpstr>The Book of Life is Opened</vt:lpstr>
      <vt:lpstr>How are the dead judged?</vt:lpstr>
      <vt:lpstr>Good deeds?</vt:lpstr>
      <vt:lpstr>14 Then death and Hades were thrown into the lake of fire. This is the second death, the lake of fire. 15 And if anyone’s name was not found written in the book of life, he was thrown into the lake of fire.</vt:lpstr>
      <vt:lpstr>IS your name written in the book of life?</vt:lpstr>
      <vt:lpstr>Next and Final Session – Heaven – The eternal State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White Throne</dc:title>
  <dc:creator>Howard Liverance</dc:creator>
  <cp:lastModifiedBy>Howard Liverance</cp:lastModifiedBy>
  <cp:revision>12</cp:revision>
  <dcterms:created xsi:type="dcterms:W3CDTF">2024-04-17T17:39:50Z</dcterms:created>
  <dcterms:modified xsi:type="dcterms:W3CDTF">2024-04-17T18:47:43Z</dcterms:modified>
</cp:coreProperties>
</file>